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</p:sldIdLst>
  <p:sldSz cx="18288000" cy="10287000"/>
  <p:notesSz cx="6858000" cy="9144000"/>
  <p:embeddedFontLst>
    <p:embeddedFont>
      <p:font typeface="Be Vietnam" panose="020B0604020202020204" charset="0"/>
      <p:regular r:id="rId18"/>
    </p:embeddedFont>
    <p:embeddedFont>
      <p:font typeface="Be Vietnam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IBM Plex Sans" panose="020B05030502030002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4622" autoAdjust="0"/>
  </p:normalViewPr>
  <p:slideViewPr>
    <p:cSldViewPr>
      <p:cViewPr varScale="1">
        <p:scale>
          <a:sx n="38" d="100"/>
          <a:sy n="38" d="100"/>
        </p:scale>
        <p:origin x="96" y="10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sv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5.sv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14.png"/><Relationship Id="rId10" Type="http://schemas.openxmlformats.org/officeDocument/2006/relationships/image" Target="../media/image43.png"/><Relationship Id="rId4" Type="http://schemas.openxmlformats.org/officeDocument/2006/relationships/image" Target="../media/image38.sv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21.svg"/><Relationship Id="rId9" Type="http://schemas.openxmlformats.org/officeDocument/2006/relationships/image" Target="../media/image48.png"/><Relationship Id="rId1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sv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5.sv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5.sv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5.sv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5.sv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5.sv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5.sv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3142771">
            <a:off x="5878196" y="2632954"/>
            <a:ext cx="15242621" cy="5515057"/>
          </a:xfrm>
          <a:custGeom>
            <a:avLst/>
            <a:gdLst/>
            <a:ahLst/>
            <a:cxnLst/>
            <a:rect l="l" t="t" r="r" b="b"/>
            <a:pathLst>
              <a:path w="15242621" h="5515057">
                <a:moveTo>
                  <a:pt x="0" y="0"/>
                </a:moveTo>
                <a:lnTo>
                  <a:pt x="15242621" y="0"/>
                </a:lnTo>
                <a:lnTo>
                  <a:pt x="15242621" y="5515057"/>
                </a:lnTo>
                <a:lnTo>
                  <a:pt x="0" y="5515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795553"/>
            <a:ext cx="10232402" cy="593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4"/>
              </a:lnSpc>
            </a:pPr>
            <a:r>
              <a:rPr lang="en-US" sz="9023">
                <a:solidFill>
                  <a:srgbClr val="F8F8F8"/>
                </a:solidFill>
                <a:latin typeface="Be Vietnam"/>
              </a:rPr>
              <a:t>MODELARE ȘI SIMULAREA STRATEGIEI DE DOZARE A MEDICAMENTELOR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180248" y="5522095"/>
            <a:ext cx="4079052" cy="3872568"/>
            <a:chOff x="0" y="0"/>
            <a:chExt cx="5438736" cy="51634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543873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Bold"/>
                </a:rPr>
                <a:t>STUDENT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17586"/>
              <a:ext cx="543873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Patrania Bogdan Andrei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638279"/>
              <a:ext cx="543873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Iunie 2023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43339"/>
              <a:ext cx="543873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Bold"/>
                </a:rPr>
                <a:t>COORDONATOR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979975"/>
              <a:ext cx="543873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Conf. Dr. Ing. Coman Simona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9474653">
            <a:off x="11935535" y="-4428484"/>
            <a:ext cx="10647530" cy="8595461"/>
          </a:xfrm>
          <a:custGeom>
            <a:avLst/>
            <a:gdLst/>
            <a:ahLst/>
            <a:cxnLst/>
            <a:rect l="l" t="t" r="r" b="b"/>
            <a:pathLst>
              <a:path w="10647530" h="8595461">
                <a:moveTo>
                  <a:pt x="0" y="0"/>
                </a:moveTo>
                <a:lnTo>
                  <a:pt x="10647530" y="0"/>
                </a:lnTo>
                <a:lnTo>
                  <a:pt x="10647530" y="8595460"/>
                </a:lnTo>
                <a:lnTo>
                  <a:pt x="0" y="859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448731"/>
            <a:ext cx="7087827" cy="6809569"/>
          </a:xfrm>
          <a:custGeom>
            <a:avLst/>
            <a:gdLst/>
            <a:ahLst/>
            <a:cxnLst/>
            <a:rect l="l" t="t" r="r" b="b"/>
            <a:pathLst>
              <a:path w="7087827" h="6809569">
                <a:moveTo>
                  <a:pt x="0" y="0"/>
                </a:moveTo>
                <a:lnTo>
                  <a:pt x="7087827" y="0"/>
                </a:lnTo>
                <a:lnTo>
                  <a:pt x="7087827" y="6809569"/>
                </a:lnTo>
                <a:lnTo>
                  <a:pt x="0" y="6809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Interfața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44904" y="2839722"/>
            <a:ext cx="4348417" cy="2816480"/>
            <a:chOff x="0" y="0"/>
            <a:chExt cx="5797889" cy="375530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5797889" cy="454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2153" spc="187">
                  <a:solidFill>
                    <a:srgbClr val="F8F8F8"/>
                  </a:solidFill>
                  <a:latin typeface="Be Vietnam Bold"/>
                </a:rPr>
                <a:t>DATE PACIENT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15042"/>
              <a:ext cx="5797889" cy="3240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7175" lvl="1" indent="-253588">
                <a:lnSpc>
                  <a:spcPts val="3288"/>
                </a:lnSpc>
                <a:buFont typeface="Arial"/>
                <a:buChar char="•"/>
              </a:pPr>
              <a:r>
                <a:rPr lang="en-US" sz="2349">
                  <a:solidFill>
                    <a:srgbClr val="F8F8F8"/>
                  </a:solidFill>
                  <a:latin typeface="IBM Plex Sans"/>
                </a:rPr>
                <a:t>Greutate</a:t>
              </a:r>
            </a:p>
            <a:p>
              <a:pPr marL="507175" lvl="1" indent="-253588">
                <a:lnSpc>
                  <a:spcPts val="3288"/>
                </a:lnSpc>
                <a:buFont typeface="Arial"/>
                <a:buChar char="•"/>
              </a:pPr>
              <a:r>
                <a:rPr lang="en-US" sz="2349">
                  <a:solidFill>
                    <a:srgbClr val="F8F8F8"/>
                  </a:solidFill>
                  <a:latin typeface="IBM Plex Sans"/>
                </a:rPr>
                <a:t>Vârstă</a:t>
              </a:r>
            </a:p>
            <a:p>
              <a:pPr marL="507175" lvl="1" indent="-253588">
                <a:lnSpc>
                  <a:spcPts val="3288"/>
                </a:lnSpc>
                <a:buFont typeface="Arial"/>
                <a:buChar char="•"/>
              </a:pPr>
              <a:r>
                <a:rPr lang="en-US" sz="2349">
                  <a:solidFill>
                    <a:srgbClr val="F8F8F8"/>
                  </a:solidFill>
                  <a:latin typeface="IBM Plex Sans"/>
                </a:rPr>
                <a:t>Sex</a:t>
              </a:r>
            </a:p>
            <a:p>
              <a:pPr marL="507175" lvl="1" indent="-253588">
                <a:lnSpc>
                  <a:spcPts val="3288"/>
                </a:lnSpc>
                <a:buFont typeface="Arial"/>
                <a:buChar char="•"/>
              </a:pPr>
              <a:r>
                <a:rPr lang="en-US" sz="2349">
                  <a:solidFill>
                    <a:srgbClr val="F8F8F8"/>
                  </a:solidFill>
                  <a:latin typeface="IBM Plex Sans"/>
                </a:rPr>
                <a:t>Creatinină Serică</a:t>
              </a:r>
            </a:p>
            <a:p>
              <a:pPr marL="507175" lvl="1" indent="-253588">
                <a:lnSpc>
                  <a:spcPts val="3288"/>
                </a:lnSpc>
                <a:buFont typeface="Arial"/>
                <a:buChar char="•"/>
              </a:pPr>
              <a:r>
                <a:rPr lang="en-US" sz="2349">
                  <a:solidFill>
                    <a:srgbClr val="F8F8F8"/>
                  </a:solidFill>
                  <a:latin typeface="IBM Plex Sans"/>
                </a:rPr>
                <a:t>Rata de eliminare a creatininei(CrCl)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93321" y="2839722"/>
            <a:ext cx="4348417" cy="2039282"/>
            <a:chOff x="0" y="0"/>
            <a:chExt cx="5797889" cy="27190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5797889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Bold"/>
                </a:rPr>
                <a:t>PARAMETRII MODEL PD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17498"/>
              <a:ext cx="5797889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Ratele de transformare biochimică (k1,k2)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Constanta de rată maximă de ucidere(Kmax)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44904" y="6399152"/>
            <a:ext cx="8696833" cy="2039282"/>
            <a:chOff x="0" y="0"/>
            <a:chExt cx="11595778" cy="27190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11595778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Bold"/>
                </a:rPr>
                <a:t>PARAMETRII MODEL PK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17498"/>
              <a:ext cx="11595778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Numărul de comparimente al modelului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Compartimentul principal de distribuție al medicamentului în organism (Central)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Ratele de transfer între compartimente (k12,k21,k13,k31)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9474653">
            <a:off x="11935535" y="-4428484"/>
            <a:ext cx="10647530" cy="8595461"/>
          </a:xfrm>
          <a:custGeom>
            <a:avLst/>
            <a:gdLst/>
            <a:ahLst/>
            <a:cxnLst/>
            <a:rect l="l" t="t" r="r" b="b"/>
            <a:pathLst>
              <a:path w="10647530" h="8595461">
                <a:moveTo>
                  <a:pt x="0" y="0"/>
                </a:moveTo>
                <a:lnTo>
                  <a:pt x="10647530" y="0"/>
                </a:lnTo>
                <a:lnTo>
                  <a:pt x="10647530" y="8595460"/>
                </a:lnTo>
                <a:lnTo>
                  <a:pt x="0" y="859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3227478" y="2525472"/>
            <a:ext cx="11833044" cy="66560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19175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245360">
            <a:off x="11935535" y="-4428484"/>
            <a:ext cx="10647530" cy="8595461"/>
          </a:xfrm>
          <a:custGeom>
            <a:avLst/>
            <a:gdLst/>
            <a:ahLst/>
            <a:cxnLst/>
            <a:rect l="l" t="t" r="r" b="b"/>
            <a:pathLst>
              <a:path w="10647530" h="8595461">
                <a:moveTo>
                  <a:pt x="0" y="0"/>
                </a:moveTo>
                <a:lnTo>
                  <a:pt x="10647530" y="0"/>
                </a:lnTo>
                <a:lnTo>
                  <a:pt x="10647530" y="8595460"/>
                </a:lnTo>
                <a:lnTo>
                  <a:pt x="0" y="859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8605" y="2297267"/>
            <a:ext cx="4493358" cy="6496953"/>
          </a:xfrm>
          <a:custGeom>
            <a:avLst/>
            <a:gdLst/>
            <a:ahLst/>
            <a:cxnLst/>
            <a:rect l="l" t="t" r="r" b="b"/>
            <a:pathLst>
              <a:path w="4493358" h="6496953">
                <a:moveTo>
                  <a:pt x="0" y="0"/>
                </a:moveTo>
                <a:lnTo>
                  <a:pt x="4493357" y="0"/>
                </a:lnTo>
                <a:lnTo>
                  <a:pt x="4493357" y="6496953"/>
                </a:lnTo>
                <a:lnTo>
                  <a:pt x="0" y="6496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99297" y="2295621"/>
            <a:ext cx="4489406" cy="6498600"/>
          </a:xfrm>
          <a:custGeom>
            <a:avLst/>
            <a:gdLst/>
            <a:ahLst/>
            <a:cxnLst/>
            <a:rect l="l" t="t" r="r" b="b"/>
            <a:pathLst>
              <a:path w="4489406" h="6498600">
                <a:moveTo>
                  <a:pt x="0" y="0"/>
                </a:moveTo>
                <a:lnTo>
                  <a:pt x="4489406" y="0"/>
                </a:lnTo>
                <a:lnTo>
                  <a:pt x="4489406" y="6498599"/>
                </a:lnTo>
                <a:lnTo>
                  <a:pt x="0" y="6498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45928" y="2295621"/>
            <a:ext cx="4501284" cy="6493656"/>
          </a:xfrm>
          <a:custGeom>
            <a:avLst/>
            <a:gdLst/>
            <a:ahLst/>
            <a:cxnLst/>
            <a:rect l="l" t="t" r="r" b="b"/>
            <a:pathLst>
              <a:path w="4501284" h="6493656">
                <a:moveTo>
                  <a:pt x="0" y="0"/>
                </a:moveTo>
                <a:lnTo>
                  <a:pt x="4501284" y="0"/>
                </a:lnTo>
                <a:lnTo>
                  <a:pt x="4501284" y="6493656"/>
                </a:lnTo>
                <a:lnTo>
                  <a:pt x="0" y="64936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19175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Interpretare rezultate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45360">
            <a:off x="11935535" y="-4428484"/>
            <a:ext cx="10647530" cy="8595461"/>
          </a:xfrm>
          <a:custGeom>
            <a:avLst/>
            <a:gdLst/>
            <a:ahLst/>
            <a:cxnLst/>
            <a:rect l="l" t="t" r="r" b="b"/>
            <a:pathLst>
              <a:path w="10647530" h="8595461">
                <a:moveTo>
                  <a:pt x="0" y="0"/>
                </a:moveTo>
                <a:lnTo>
                  <a:pt x="10647530" y="0"/>
                </a:lnTo>
                <a:lnTo>
                  <a:pt x="10647530" y="8595460"/>
                </a:lnTo>
                <a:lnTo>
                  <a:pt x="0" y="859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4562947" cy="4114800"/>
          </a:xfrm>
          <a:custGeom>
            <a:avLst/>
            <a:gdLst/>
            <a:ahLst/>
            <a:cxnLst/>
            <a:rect l="l" t="t" r="r" b="b"/>
            <a:pathLst>
              <a:path w="4562947" h="4114800">
                <a:moveTo>
                  <a:pt x="0" y="0"/>
                </a:moveTo>
                <a:lnTo>
                  <a:pt x="4562947" y="0"/>
                </a:lnTo>
                <a:lnTo>
                  <a:pt x="4562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143500"/>
            <a:ext cx="4572000" cy="4114800"/>
          </a:xfrm>
          <a:custGeom>
            <a:avLst/>
            <a:gdLst/>
            <a:ahLst/>
            <a:cxnLst/>
            <a:rect l="l" t="t" r="r" b="b"/>
            <a:pathLst>
              <a:path w="4572000" h="41148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95637" y="1028700"/>
            <a:ext cx="4589270" cy="4114800"/>
          </a:xfrm>
          <a:custGeom>
            <a:avLst/>
            <a:gdLst/>
            <a:ahLst/>
            <a:cxnLst/>
            <a:rect l="l" t="t" r="r" b="b"/>
            <a:pathLst>
              <a:path w="4589270" h="4114800">
                <a:moveTo>
                  <a:pt x="0" y="0"/>
                </a:moveTo>
                <a:lnTo>
                  <a:pt x="4589270" y="0"/>
                </a:lnTo>
                <a:lnTo>
                  <a:pt x="4589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13813" y="5143500"/>
            <a:ext cx="4571095" cy="4114800"/>
          </a:xfrm>
          <a:custGeom>
            <a:avLst/>
            <a:gdLst/>
            <a:ahLst/>
            <a:cxnLst/>
            <a:rect l="l" t="t" r="r" b="b"/>
            <a:pathLst>
              <a:path w="4571095" h="4114800">
                <a:moveTo>
                  <a:pt x="0" y="0"/>
                </a:moveTo>
                <a:lnTo>
                  <a:pt x="4571094" y="0"/>
                </a:lnTo>
                <a:lnTo>
                  <a:pt x="4571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85007" y="1028700"/>
            <a:ext cx="4570193" cy="4114800"/>
          </a:xfrm>
          <a:custGeom>
            <a:avLst/>
            <a:gdLst/>
            <a:ahLst/>
            <a:cxnLst/>
            <a:rect l="l" t="t" r="r" b="b"/>
            <a:pathLst>
              <a:path w="4570193" h="4114800">
                <a:moveTo>
                  <a:pt x="0" y="0"/>
                </a:moveTo>
                <a:lnTo>
                  <a:pt x="4570193" y="0"/>
                </a:lnTo>
                <a:lnTo>
                  <a:pt x="45701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66832" y="5143500"/>
            <a:ext cx="4582018" cy="4114800"/>
          </a:xfrm>
          <a:custGeom>
            <a:avLst/>
            <a:gdLst/>
            <a:ahLst/>
            <a:cxnLst/>
            <a:rect l="l" t="t" r="r" b="b"/>
            <a:pathLst>
              <a:path w="4582018" h="4114800">
                <a:moveTo>
                  <a:pt x="0" y="0"/>
                </a:moveTo>
                <a:lnTo>
                  <a:pt x="4582018" y="0"/>
                </a:lnTo>
                <a:lnTo>
                  <a:pt x="45820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245360">
            <a:off x="11935535" y="-4428484"/>
            <a:ext cx="10647530" cy="8595461"/>
          </a:xfrm>
          <a:custGeom>
            <a:avLst/>
            <a:gdLst/>
            <a:ahLst/>
            <a:cxnLst/>
            <a:rect l="l" t="t" r="r" b="b"/>
            <a:pathLst>
              <a:path w="10647530" h="8595461">
                <a:moveTo>
                  <a:pt x="0" y="0"/>
                </a:moveTo>
                <a:lnTo>
                  <a:pt x="10647530" y="0"/>
                </a:lnTo>
                <a:lnTo>
                  <a:pt x="10647530" y="8595460"/>
                </a:lnTo>
                <a:lnTo>
                  <a:pt x="0" y="859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5691673" cy="8229600"/>
          </a:xfrm>
          <a:custGeom>
            <a:avLst/>
            <a:gdLst/>
            <a:ahLst/>
            <a:cxnLst/>
            <a:rect l="l" t="t" r="r" b="b"/>
            <a:pathLst>
              <a:path w="5691673" h="8229600">
                <a:moveTo>
                  <a:pt x="0" y="0"/>
                </a:moveTo>
                <a:lnTo>
                  <a:pt x="5691673" y="0"/>
                </a:lnTo>
                <a:lnTo>
                  <a:pt x="56916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62202" y="5132788"/>
            <a:ext cx="4591164" cy="4125512"/>
          </a:xfrm>
          <a:custGeom>
            <a:avLst/>
            <a:gdLst/>
            <a:ahLst/>
            <a:cxnLst/>
            <a:rect l="l" t="t" r="r" b="b"/>
            <a:pathLst>
              <a:path w="4591164" h="4125512">
                <a:moveTo>
                  <a:pt x="0" y="0"/>
                </a:moveTo>
                <a:lnTo>
                  <a:pt x="4591164" y="0"/>
                </a:lnTo>
                <a:lnTo>
                  <a:pt x="4591164" y="4125512"/>
                </a:lnTo>
                <a:lnTo>
                  <a:pt x="0" y="4125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27284" y="4348106"/>
            <a:ext cx="3425267" cy="1868328"/>
          </a:xfrm>
          <a:custGeom>
            <a:avLst/>
            <a:gdLst/>
            <a:ahLst/>
            <a:cxnLst/>
            <a:rect l="l" t="t" r="r" b="b"/>
            <a:pathLst>
              <a:path w="3425267" h="1868328">
                <a:moveTo>
                  <a:pt x="0" y="0"/>
                </a:moveTo>
                <a:lnTo>
                  <a:pt x="3425268" y="0"/>
                </a:lnTo>
                <a:lnTo>
                  <a:pt x="3425268" y="1868328"/>
                </a:lnTo>
                <a:lnTo>
                  <a:pt x="0" y="18683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62202" y="1017988"/>
            <a:ext cx="4591164" cy="4114800"/>
          </a:xfrm>
          <a:custGeom>
            <a:avLst/>
            <a:gdLst/>
            <a:ahLst/>
            <a:cxnLst/>
            <a:rect l="l" t="t" r="r" b="b"/>
            <a:pathLst>
              <a:path w="4591164" h="4114800">
                <a:moveTo>
                  <a:pt x="0" y="0"/>
                </a:moveTo>
                <a:lnTo>
                  <a:pt x="4591164" y="0"/>
                </a:lnTo>
                <a:lnTo>
                  <a:pt x="45911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243913">
            <a:off x="-3083625" y="7407232"/>
            <a:ext cx="13558515" cy="4905717"/>
          </a:xfrm>
          <a:custGeom>
            <a:avLst/>
            <a:gdLst/>
            <a:ahLst/>
            <a:cxnLst/>
            <a:rect l="l" t="t" r="r" b="b"/>
            <a:pathLst>
              <a:path w="13558515" h="4905717">
                <a:moveTo>
                  <a:pt x="0" y="0"/>
                </a:moveTo>
                <a:lnTo>
                  <a:pt x="13558515" y="0"/>
                </a:lnTo>
                <a:lnTo>
                  <a:pt x="13558515" y="4905717"/>
                </a:lnTo>
                <a:lnTo>
                  <a:pt x="0" y="4905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26866" y="3153564"/>
            <a:ext cx="250895" cy="408261"/>
          </a:xfrm>
          <a:custGeom>
            <a:avLst/>
            <a:gdLst/>
            <a:ahLst/>
            <a:cxnLst/>
            <a:rect l="l" t="t" r="r" b="b"/>
            <a:pathLst>
              <a:path w="250895" h="408261">
                <a:moveTo>
                  <a:pt x="0" y="0"/>
                </a:moveTo>
                <a:lnTo>
                  <a:pt x="250895" y="0"/>
                </a:lnTo>
                <a:lnTo>
                  <a:pt x="250895" y="408260"/>
                </a:lnTo>
                <a:lnTo>
                  <a:pt x="0" y="408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26866" y="4481330"/>
            <a:ext cx="250895" cy="438244"/>
          </a:xfrm>
          <a:custGeom>
            <a:avLst/>
            <a:gdLst/>
            <a:ahLst/>
            <a:cxnLst/>
            <a:rect l="l" t="t" r="r" b="b"/>
            <a:pathLst>
              <a:path w="250895" h="438244">
                <a:moveTo>
                  <a:pt x="0" y="0"/>
                </a:moveTo>
                <a:lnTo>
                  <a:pt x="250895" y="0"/>
                </a:lnTo>
                <a:lnTo>
                  <a:pt x="250895" y="438244"/>
                </a:lnTo>
                <a:lnTo>
                  <a:pt x="0" y="438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02156" y="4794314"/>
            <a:ext cx="125260" cy="125260"/>
          </a:xfrm>
          <a:custGeom>
            <a:avLst/>
            <a:gdLst/>
            <a:ahLst/>
            <a:cxnLst/>
            <a:rect l="l" t="t" r="r" b="b"/>
            <a:pathLst>
              <a:path w="125260" h="125260">
                <a:moveTo>
                  <a:pt x="0" y="0"/>
                </a:moveTo>
                <a:lnTo>
                  <a:pt x="125260" y="0"/>
                </a:lnTo>
                <a:lnTo>
                  <a:pt x="125260" y="125260"/>
                </a:lnTo>
                <a:lnTo>
                  <a:pt x="0" y="125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51653" y="5843499"/>
            <a:ext cx="250503" cy="435657"/>
          </a:xfrm>
          <a:custGeom>
            <a:avLst/>
            <a:gdLst/>
            <a:ahLst/>
            <a:cxnLst/>
            <a:rect l="l" t="t" r="r" b="b"/>
            <a:pathLst>
              <a:path w="250503" h="435657">
                <a:moveTo>
                  <a:pt x="0" y="0"/>
                </a:moveTo>
                <a:lnTo>
                  <a:pt x="250503" y="0"/>
                </a:lnTo>
                <a:lnTo>
                  <a:pt x="250503" y="435657"/>
                </a:lnTo>
                <a:lnTo>
                  <a:pt x="0" y="4356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47197" y="3086579"/>
            <a:ext cx="775491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60"/>
              </a:lnSpc>
              <a:spcBef>
                <a:spcPct val="0"/>
              </a:spcBef>
            </a:pPr>
            <a:r>
              <a:rPr lang="en-US" sz="3200" spc="278">
                <a:solidFill>
                  <a:srgbClr val="F8F8F8"/>
                </a:solidFill>
                <a:latin typeface="Be Vietnam Bold"/>
              </a:rPr>
              <a:t>OPTIMIZAREA PROGRAMULUI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19175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 err="1">
                <a:solidFill>
                  <a:srgbClr val="F8F8F8"/>
                </a:solidFill>
                <a:latin typeface="Be Vietnam Bold"/>
              </a:rPr>
              <a:t>Direc</a:t>
            </a:r>
            <a:r>
              <a:rPr lang="en-US" sz="7000" b="1" dirty="0" err="1">
                <a:solidFill>
                  <a:srgbClr val="F8F8F8"/>
                </a:solidFill>
                <a:latin typeface="Be Vietnam Bold"/>
              </a:rPr>
              <a:t>ț</a:t>
            </a:r>
            <a:r>
              <a:rPr lang="en-US" sz="7000" dirty="0" err="1">
                <a:solidFill>
                  <a:srgbClr val="F8F8F8"/>
                </a:solidFill>
                <a:latin typeface="Be Vietnam Bold"/>
              </a:rPr>
              <a:t>ii</a:t>
            </a:r>
            <a:r>
              <a:rPr lang="en-US" sz="7000" dirty="0">
                <a:solidFill>
                  <a:srgbClr val="F8F8F8"/>
                </a:solidFill>
                <a:latin typeface="Be Vietnam Bold"/>
              </a:rPr>
              <a:t> </a:t>
            </a:r>
            <a:r>
              <a:rPr lang="en-US" sz="7000" dirty="0" err="1">
                <a:solidFill>
                  <a:srgbClr val="F8F8F8"/>
                </a:solidFill>
                <a:latin typeface="Be Vietnam Bold"/>
              </a:rPr>
              <a:t>viitoare</a:t>
            </a:r>
            <a:r>
              <a:rPr lang="en-US" sz="7000" dirty="0">
                <a:solidFill>
                  <a:srgbClr val="F8F8F8"/>
                </a:solidFill>
                <a:latin typeface="Be Vietnam Bold"/>
              </a:rPr>
              <a:t> de </a:t>
            </a:r>
            <a:r>
              <a:rPr lang="en-US" sz="7000" dirty="0" err="1">
                <a:solidFill>
                  <a:srgbClr val="F8F8F8"/>
                </a:solidFill>
                <a:latin typeface="Be Vietnam Bold"/>
              </a:rPr>
              <a:t>dezvoltare</a:t>
            </a:r>
            <a:endParaRPr lang="en-US" sz="7000" dirty="0">
              <a:solidFill>
                <a:srgbClr val="F8F8F8"/>
              </a:solidFill>
              <a:latin typeface="Be Vietna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47197" y="4405177"/>
            <a:ext cx="8443847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9"/>
              </a:lnSpc>
              <a:spcBef>
                <a:spcPct val="0"/>
              </a:spcBef>
            </a:pPr>
            <a:r>
              <a:rPr lang="en-US" sz="3199" spc="278">
                <a:solidFill>
                  <a:srgbClr val="F8F8F8"/>
                </a:solidFill>
                <a:latin typeface="Be Vietnam Bold"/>
              </a:rPr>
              <a:t>SALVAREA ISTORICULUI PACIENTULUI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90997" y="5810504"/>
            <a:ext cx="8747125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60"/>
              </a:lnSpc>
              <a:spcBef>
                <a:spcPct val="0"/>
              </a:spcBef>
            </a:pPr>
            <a:r>
              <a:rPr lang="en-US" sz="3200" spc="278">
                <a:solidFill>
                  <a:srgbClr val="F8F8F8"/>
                </a:solidFill>
                <a:latin typeface="Be Vietnam Bold"/>
              </a:rPr>
              <a:t>AUTOMATIZAREA MODELULUI PK/PD</a:t>
            </a:r>
          </a:p>
        </p:txBody>
      </p:sp>
      <p:sp>
        <p:nvSpPr>
          <p:cNvPr id="12" name="Freeform 12"/>
          <p:cNvSpPr/>
          <p:nvPr/>
        </p:nvSpPr>
        <p:spPr>
          <a:xfrm rot="-4044324">
            <a:off x="12334783" y="4384468"/>
            <a:ext cx="10742935" cy="8672478"/>
          </a:xfrm>
          <a:custGeom>
            <a:avLst/>
            <a:gdLst/>
            <a:ahLst/>
            <a:cxnLst/>
            <a:rect l="l" t="t" r="r" b="b"/>
            <a:pathLst>
              <a:path w="10742935" h="8672478">
                <a:moveTo>
                  <a:pt x="0" y="0"/>
                </a:moveTo>
                <a:lnTo>
                  <a:pt x="10742935" y="0"/>
                </a:lnTo>
                <a:lnTo>
                  <a:pt x="10742935" y="8672478"/>
                </a:lnTo>
                <a:lnTo>
                  <a:pt x="0" y="86724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02156" y="6197054"/>
            <a:ext cx="125260" cy="125260"/>
          </a:xfrm>
          <a:custGeom>
            <a:avLst/>
            <a:gdLst/>
            <a:ahLst/>
            <a:cxnLst/>
            <a:rect l="l" t="t" r="r" b="b"/>
            <a:pathLst>
              <a:path w="125260" h="125260">
                <a:moveTo>
                  <a:pt x="0" y="0"/>
                </a:moveTo>
                <a:lnTo>
                  <a:pt x="125260" y="0"/>
                </a:lnTo>
                <a:lnTo>
                  <a:pt x="125260" y="125260"/>
                </a:lnTo>
                <a:lnTo>
                  <a:pt x="0" y="125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02156" y="3499194"/>
            <a:ext cx="125260" cy="125260"/>
          </a:xfrm>
          <a:custGeom>
            <a:avLst/>
            <a:gdLst/>
            <a:ahLst/>
            <a:cxnLst/>
            <a:rect l="l" t="t" r="r" b="b"/>
            <a:pathLst>
              <a:path w="125260" h="125260">
                <a:moveTo>
                  <a:pt x="0" y="0"/>
                </a:moveTo>
                <a:lnTo>
                  <a:pt x="125260" y="0"/>
                </a:lnTo>
                <a:lnTo>
                  <a:pt x="125260" y="125260"/>
                </a:lnTo>
                <a:lnTo>
                  <a:pt x="0" y="125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543904">
            <a:off x="-940728" y="8061713"/>
            <a:ext cx="10103966" cy="8156656"/>
          </a:xfrm>
          <a:custGeom>
            <a:avLst/>
            <a:gdLst/>
            <a:ahLst/>
            <a:cxnLst/>
            <a:rect l="l" t="t" r="r" b="b"/>
            <a:pathLst>
              <a:path w="10103966" h="815665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61445" y="4067175"/>
            <a:ext cx="616511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 err="1">
                <a:solidFill>
                  <a:srgbClr val="F8F8F8"/>
                </a:solidFill>
                <a:latin typeface="Be Vietnam Bold"/>
              </a:rPr>
              <a:t>Vă</a:t>
            </a:r>
            <a:r>
              <a:rPr lang="en-US" sz="7000" dirty="0">
                <a:solidFill>
                  <a:srgbClr val="F8F8F8"/>
                </a:solidFill>
                <a:latin typeface="Be Vietnam Bold"/>
              </a:rPr>
              <a:t> </a:t>
            </a:r>
            <a:r>
              <a:rPr lang="en-US" sz="7000" dirty="0" err="1">
                <a:solidFill>
                  <a:srgbClr val="F8F8F8"/>
                </a:solidFill>
                <a:latin typeface="Be Vietnam Bold"/>
              </a:rPr>
              <a:t>mul</a:t>
            </a:r>
            <a:r>
              <a:rPr lang="en-US" sz="7000" b="1" dirty="0" err="1">
                <a:solidFill>
                  <a:srgbClr val="F8F8F8"/>
                </a:solidFill>
                <a:latin typeface="Be Vietnam Bold"/>
              </a:rPr>
              <a:t>ț</a:t>
            </a:r>
            <a:r>
              <a:rPr lang="en-US" sz="7000" dirty="0" err="1">
                <a:solidFill>
                  <a:srgbClr val="F8F8F8"/>
                </a:solidFill>
                <a:latin typeface="Be Vietnam Bold"/>
              </a:rPr>
              <a:t>umesc</a:t>
            </a:r>
            <a:endParaRPr lang="en-US" sz="7000" dirty="0">
              <a:solidFill>
                <a:srgbClr val="F8F8F8"/>
              </a:solidFill>
              <a:latin typeface="Be Vietnam Bold"/>
            </a:endParaRPr>
          </a:p>
        </p:txBody>
      </p:sp>
      <p:sp>
        <p:nvSpPr>
          <p:cNvPr id="5" name="Freeform 5"/>
          <p:cNvSpPr/>
          <p:nvPr/>
        </p:nvSpPr>
        <p:spPr>
          <a:xfrm rot="2159446">
            <a:off x="13111917" y="-3539846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415686">
            <a:off x="11918533" y="-4726370"/>
            <a:ext cx="11342890" cy="9156806"/>
          </a:xfrm>
          <a:custGeom>
            <a:avLst/>
            <a:gdLst/>
            <a:ahLst/>
            <a:cxnLst/>
            <a:rect l="l" t="t" r="r" b="b"/>
            <a:pathLst>
              <a:path w="11342890" h="9156806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58947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 err="1">
                <a:solidFill>
                  <a:srgbClr val="F8F8F8"/>
                </a:solidFill>
                <a:latin typeface="Be Vietnam Bold"/>
              </a:rPr>
              <a:t>Descrierea</a:t>
            </a:r>
            <a:r>
              <a:rPr lang="en-US" sz="7000" dirty="0">
                <a:solidFill>
                  <a:srgbClr val="F8F8F8"/>
                </a:solidFill>
                <a:latin typeface="Be Vietnam Bold"/>
              </a:rPr>
              <a:t> </a:t>
            </a:r>
            <a:r>
              <a:rPr lang="en-US" sz="7000" dirty="0" err="1">
                <a:solidFill>
                  <a:srgbClr val="F8F8F8"/>
                </a:solidFill>
                <a:latin typeface="Be Vietnam Bold"/>
              </a:rPr>
              <a:t>problemei</a:t>
            </a:r>
            <a:endParaRPr lang="en-US" sz="7000" dirty="0">
              <a:solidFill>
                <a:srgbClr val="F8F8F8"/>
              </a:solidFill>
              <a:latin typeface="Be Vietn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51487"/>
            <a:ext cx="16230600" cy="40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ro-RO" sz="2400" dirty="0">
                <a:solidFill>
                  <a:srgbClr val="F8F8F8"/>
                </a:solidFill>
                <a:latin typeface="IBM Plex Sans"/>
              </a:rPr>
              <a:t>	</a:t>
            </a:r>
            <a:endParaRPr lang="en-US" sz="2400" dirty="0">
              <a:solidFill>
                <a:srgbClr val="F8F8F8"/>
              </a:solidFill>
              <a:latin typeface="IBM Plex Sans"/>
            </a:endParaRPr>
          </a:p>
        </p:txBody>
      </p:sp>
      <p:sp>
        <p:nvSpPr>
          <p:cNvPr id="6" name="Freeform 6"/>
          <p:cNvSpPr/>
          <p:nvPr/>
        </p:nvSpPr>
        <p:spPr>
          <a:xfrm rot="329693">
            <a:off x="-722524" y="7790505"/>
            <a:ext cx="10742935" cy="8672478"/>
          </a:xfrm>
          <a:custGeom>
            <a:avLst/>
            <a:gdLst/>
            <a:ahLst/>
            <a:cxnLst/>
            <a:rect l="l" t="t" r="r" b="b"/>
            <a:pathLst>
              <a:path w="10742935" h="8672478">
                <a:moveTo>
                  <a:pt x="0" y="0"/>
                </a:moveTo>
                <a:lnTo>
                  <a:pt x="10742935" y="0"/>
                </a:lnTo>
                <a:lnTo>
                  <a:pt x="10742935" y="8672479"/>
                </a:lnTo>
                <a:lnTo>
                  <a:pt x="0" y="8672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28" name="Picture 4" descr="Reducing the spread of multidrug-resistant bacteria">
            <a:extLst>
              <a:ext uri="{FF2B5EF4-FFF2-40B4-BE49-F238E27FC236}">
                <a16:creationId xmlns:a16="http://schemas.microsoft.com/office/drawing/2014/main" id="{C3A570DC-9A04-0CBE-B13E-00E09B576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33" y="2495550"/>
            <a:ext cx="9414933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543904">
            <a:off x="-940728" y="8061713"/>
            <a:ext cx="10103966" cy="8156656"/>
          </a:xfrm>
          <a:custGeom>
            <a:avLst/>
            <a:gdLst/>
            <a:ahLst/>
            <a:cxnLst/>
            <a:rect l="l" t="t" r="r" b="b"/>
            <a:pathLst>
              <a:path w="10103966" h="815665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Structura proiectului</a:t>
            </a:r>
          </a:p>
        </p:txBody>
      </p:sp>
      <p:sp>
        <p:nvSpPr>
          <p:cNvPr id="5" name="Freeform 5"/>
          <p:cNvSpPr/>
          <p:nvPr/>
        </p:nvSpPr>
        <p:spPr>
          <a:xfrm rot="2159446">
            <a:off x="13111917" y="-3539846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0716" y="3137827"/>
            <a:ext cx="4042660" cy="4042660"/>
          </a:xfrm>
          <a:custGeom>
            <a:avLst/>
            <a:gdLst/>
            <a:ahLst/>
            <a:cxnLst/>
            <a:rect l="l" t="t" r="r" b="b"/>
            <a:pathLst>
              <a:path w="4042660" h="4042660">
                <a:moveTo>
                  <a:pt x="0" y="0"/>
                </a:moveTo>
                <a:lnTo>
                  <a:pt x="4042660" y="0"/>
                </a:lnTo>
                <a:lnTo>
                  <a:pt x="4042660" y="4042661"/>
                </a:lnTo>
                <a:lnTo>
                  <a:pt x="0" y="4042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89503" y="2967763"/>
            <a:ext cx="4207854" cy="4042660"/>
          </a:xfrm>
          <a:custGeom>
            <a:avLst/>
            <a:gdLst/>
            <a:ahLst/>
            <a:cxnLst/>
            <a:rect l="l" t="t" r="r" b="b"/>
            <a:pathLst>
              <a:path w="4207854" h="4042660">
                <a:moveTo>
                  <a:pt x="0" y="0"/>
                </a:moveTo>
                <a:lnTo>
                  <a:pt x="4207855" y="0"/>
                </a:lnTo>
                <a:lnTo>
                  <a:pt x="4207855" y="4042660"/>
                </a:lnTo>
                <a:lnTo>
                  <a:pt x="0" y="4042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00605" y="3994891"/>
            <a:ext cx="4086790" cy="2297217"/>
          </a:xfrm>
          <a:custGeom>
            <a:avLst/>
            <a:gdLst/>
            <a:ahLst/>
            <a:cxnLst/>
            <a:rect l="l" t="t" r="r" b="b"/>
            <a:pathLst>
              <a:path w="4086790" h="2297217">
                <a:moveTo>
                  <a:pt x="0" y="0"/>
                </a:moveTo>
                <a:lnTo>
                  <a:pt x="4086790" y="0"/>
                </a:lnTo>
                <a:lnTo>
                  <a:pt x="4086790" y="2297218"/>
                </a:lnTo>
                <a:lnTo>
                  <a:pt x="0" y="2297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89330" y="4727983"/>
            <a:ext cx="985322" cy="522221"/>
          </a:xfrm>
          <a:custGeom>
            <a:avLst/>
            <a:gdLst/>
            <a:ahLst/>
            <a:cxnLst/>
            <a:rect l="l" t="t" r="r" b="b"/>
            <a:pathLst>
              <a:path w="985322" h="522221">
                <a:moveTo>
                  <a:pt x="0" y="0"/>
                </a:moveTo>
                <a:lnTo>
                  <a:pt x="985321" y="0"/>
                </a:lnTo>
                <a:lnTo>
                  <a:pt x="985321" y="522220"/>
                </a:lnTo>
                <a:lnTo>
                  <a:pt x="0" y="522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90642" y="7313288"/>
            <a:ext cx="4302807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MODEL PK/PD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0642" y="7708555"/>
            <a:ext cx="430280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Simbiology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80098" y="7314578"/>
            <a:ext cx="4302807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SIMULĂRI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80098" y="7709845"/>
            <a:ext cx="430280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MATLAB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2027" y="7297631"/>
            <a:ext cx="4302807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 dirty="0">
                <a:solidFill>
                  <a:srgbClr val="F8F8F8"/>
                </a:solidFill>
                <a:latin typeface="Be Vietnam Bold"/>
              </a:rPr>
              <a:t>INTERFA</a:t>
            </a:r>
            <a:r>
              <a:rPr lang="en-US" sz="2199" b="1" spc="191" dirty="0">
                <a:solidFill>
                  <a:srgbClr val="F8F8F8"/>
                </a:solidFill>
                <a:latin typeface="Be Vietnam Bold"/>
              </a:rPr>
              <a:t>Ț</a:t>
            </a:r>
            <a:r>
              <a:rPr lang="en-US" sz="2199" spc="191" dirty="0">
                <a:solidFill>
                  <a:srgbClr val="F8F8F8"/>
                </a:solidFill>
                <a:latin typeface="Be Vietnam Bold"/>
              </a:rPr>
              <a:t>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2027" y="7709845"/>
            <a:ext cx="430280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AppDesigner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616020" y="4882390"/>
            <a:ext cx="985322" cy="522221"/>
          </a:xfrm>
          <a:custGeom>
            <a:avLst/>
            <a:gdLst/>
            <a:ahLst/>
            <a:cxnLst/>
            <a:rect l="l" t="t" r="r" b="b"/>
            <a:pathLst>
              <a:path w="985322" h="522221">
                <a:moveTo>
                  <a:pt x="0" y="0"/>
                </a:moveTo>
                <a:lnTo>
                  <a:pt x="985322" y="0"/>
                </a:lnTo>
                <a:lnTo>
                  <a:pt x="985322" y="522220"/>
                </a:lnTo>
                <a:lnTo>
                  <a:pt x="0" y="522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010284">
            <a:off x="11337547" y="-3509931"/>
            <a:ext cx="11342890" cy="9156806"/>
          </a:xfrm>
          <a:custGeom>
            <a:avLst/>
            <a:gdLst/>
            <a:ahLst/>
            <a:cxnLst/>
            <a:rect l="l" t="t" r="r" b="b"/>
            <a:pathLst>
              <a:path w="11342890" h="9156806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49674" y="4952810"/>
            <a:ext cx="1128103" cy="1128103"/>
          </a:xfrm>
          <a:custGeom>
            <a:avLst/>
            <a:gdLst/>
            <a:ahLst/>
            <a:cxnLst/>
            <a:rect l="l" t="t" r="r" b="b"/>
            <a:pathLst>
              <a:path w="1128103" h="1128103">
                <a:moveTo>
                  <a:pt x="0" y="0"/>
                </a:moveTo>
                <a:lnTo>
                  <a:pt x="1128104" y="0"/>
                </a:lnTo>
                <a:lnTo>
                  <a:pt x="1128104" y="1128103"/>
                </a:lnTo>
                <a:lnTo>
                  <a:pt x="0" y="1128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58947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Modelul PK/PD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6916" y="8457466"/>
            <a:ext cx="390316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MODELUL PD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80726" y="8457466"/>
            <a:ext cx="390316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MODELUL PK</a:t>
            </a:r>
          </a:p>
        </p:txBody>
      </p:sp>
      <p:sp>
        <p:nvSpPr>
          <p:cNvPr id="9" name="Freeform 9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5014" y="3438683"/>
            <a:ext cx="7034585" cy="4156357"/>
          </a:xfrm>
          <a:custGeom>
            <a:avLst/>
            <a:gdLst/>
            <a:ahLst/>
            <a:cxnLst/>
            <a:rect l="l" t="t" r="r" b="b"/>
            <a:pathLst>
              <a:path w="7034585" h="4156357">
                <a:moveTo>
                  <a:pt x="0" y="0"/>
                </a:moveTo>
                <a:lnTo>
                  <a:pt x="7034585" y="0"/>
                </a:lnTo>
                <a:lnTo>
                  <a:pt x="7034585" y="4156357"/>
                </a:lnTo>
                <a:lnTo>
                  <a:pt x="0" y="4156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A0C1AC-EFF7-C9F0-C659-09AAC8544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2480" y="2865128"/>
            <a:ext cx="4690502" cy="53034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024618" y="5465109"/>
            <a:ext cx="6812754" cy="3011280"/>
          </a:xfrm>
          <a:custGeom>
            <a:avLst/>
            <a:gdLst/>
            <a:ahLst/>
            <a:cxnLst/>
            <a:rect l="l" t="t" r="r" b="b"/>
            <a:pathLst>
              <a:path w="6812754" h="3011280">
                <a:moveTo>
                  <a:pt x="0" y="0"/>
                </a:moveTo>
                <a:lnTo>
                  <a:pt x="6812754" y="0"/>
                </a:lnTo>
                <a:lnTo>
                  <a:pt x="6812754" y="3011280"/>
                </a:lnTo>
                <a:lnTo>
                  <a:pt x="0" y="3011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43860" y="736036"/>
            <a:ext cx="2983508" cy="3525356"/>
          </a:xfrm>
          <a:custGeom>
            <a:avLst/>
            <a:gdLst/>
            <a:ahLst/>
            <a:cxnLst/>
            <a:rect l="l" t="t" r="r" b="b"/>
            <a:pathLst>
              <a:path w="2983508" h="3525356">
                <a:moveTo>
                  <a:pt x="0" y="0"/>
                </a:moveTo>
                <a:lnTo>
                  <a:pt x="2983508" y="0"/>
                </a:lnTo>
                <a:lnTo>
                  <a:pt x="2983508" y="3525356"/>
                </a:lnTo>
                <a:lnTo>
                  <a:pt x="0" y="352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89627" y="736036"/>
            <a:ext cx="5944707" cy="3512407"/>
          </a:xfrm>
          <a:custGeom>
            <a:avLst/>
            <a:gdLst/>
            <a:ahLst/>
            <a:cxnLst/>
            <a:rect l="l" t="t" r="r" b="b"/>
            <a:pathLst>
              <a:path w="5944707" h="3512407">
                <a:moveTo>
                  <a:pt x="0" y="0"/>
                </a:moveTo>
                <a:lnTo>
                  <a:pt x="5944706" y="0"/>
                </a:lnTo>
                <a:lnTo>
                  <a:pt x="5944706" y="3512406"/>
                </a:lnTo>
                <a:lnTo>
                  <a:pt x="0" y="351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492239"/>
            <a:ext cx="4817522" cy="3654895"/>
            <a:chOff x="0" y="0"/>
            <a:chExt cx="6423363" cy="487319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6423363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F8F8F8"/>
                  </a:solidFill>
                  <a:latin typeface="Be Vietnam Bold"/>
                </a:rPr>
                <a:t>Modelul PK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54049"/>
              <a:ext cx="6423363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Proiectul prezintă trei tipuri de modelele PK bazate pe numărul de compartimente: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Un compartiment;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Două compartimente;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Trei Compartimente.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584033" y="4527425"/>
            <a:ext cx="390316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UN COMPARTIMENT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10399" y="4527425"/>
            <a:ext cx="390316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DOUĂ COMPARTIMENTE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9414" y="8752614"/>
            <a:ext cx="390316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TREI COMPARTIMENTE</a:t>
            </a:r>
          </a:p>
        </p:txBody>
      </p:sp>
      <p:sp>
        <p:nvSpPr>
          <p:cNvPr id="12" name="Freeform 12"/>
          <p:cNvSpPr/>
          <p:nvPr/>
        </p:nvSpPr>
        <p:spPr>
          <a:xfrm rot="1243913">
            <a:off x="-3083625" y="7407232"/>
            <a:ext cx="13558515" cy="4905717"/>
          </a:xfrm>
          <a:custGeom>
            <a:avLst/>
            <a:gdLst/>
            <a:ahLst/>
            <a:cxnLst/>
            <a:rect l="l" t="t" r="r" b="b"/>
            <a:pathLst>
              <a:path w="13558515" h="4905717">
                <a:moveTo>
                  <a:pt x="0" y="0"/>
                </a:moveTo>
                <a:lnTo>
                  <a:pt x="13558515" y="0"/>
                </a:lnTo>
                <a:lnTo>
                  <a:pt x="13558515" y="4905717"/>
                </a:lnTo>
                <a:lnTo>
                  <a:pt x="0" y="49057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010284">
            <a:off x="11337547" y="-3509931"/>
            <a:ext cx="11342890" cy="9156806"/>
          </a:xfrm>
          <a:custGeom>
            <a:avLst/>
            <a:gdLst/>
            <a:ahLst/>
            <a:cxnLst/>
            <a:rect l="l" t="t" r="r" b="b"/>
            <a:pathLst>
              <a:path w="11342890" h="9156806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4720" y="2534982"/>
            <a:ext cx="4173832" cy="4931860"/>
          </a:xfrm>
          <a:custGeom>
            <a:avLst/>
            <a:gdLst/>
            <a:ahLst/>
            <a:cxnLst/>
            <a:rect l="l" t="t" r="r" b="b"/>
            <a:pathLst>
              <a:path w="4173832" h="4931860">
                <a:moveTo>
                  <a:pt x="0" y="0"/>
                </a:moveTo>
                <a:lnTo>
                  <a:pt x="4173832" y="0"/>
                </a:lnTo>
                <a:lnTo>
                  <a:pt x="4173832" y="4931860"/>
                </a:lnTo>
                <a:lnTo>
                  <a:pt x="0" y="4931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8439" y="3065014"/>
            <a:ext cx="431121" cy="431121"/>
          </a:xfrm>
          <a:custGeom>
            <a:avLst/>
            <a:gdLst/>
            <a:ahLst/>
            <a:cxnLst/>
            <a:rect l="l" t="t" r="r" b="b"/>
            <a:pathLst>
              <a:path w="431121" h="431121">
                <a:moveTo>
                  <a:pt x="0" y="0"/>
                </a:moveTo>
                <a:lnTo>
                  <a:pt x="431122" y="0"/>
                </a:lnTo>
                <a:lnTo>
                  <a:pt x="431122" y="431121"/>
                </a:lnTo>
                <a:lnTo>
                  <a:pt x="0" y="431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28439" y="5581180"/>
            <a:ext cx="431121" cy="431121"/>
          </a:xfrm>
          <a:custGeom>
            <a:avLst/>
            <a:gdLst/>
            <a:ahLst/>
            <a:cxnLst/>
            <a:rect l="l" t="t" r="r" b="b"/>
            <a:pathLst>
              <a:path w="431121" h="431121">
                <a:moveTo>
                  <a:pt x="0" y="0"/>
                </a:moveTo>
                <a:lnTo>
                  <a:pt x="431122" y="0"/>
                </a:lnTo>
                <a:lnTo>
                  <a:pt x="431122" y="431121"/>
                </a:lnTo>
                <a:lnTo>
                  <a:pt x="0" y="431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60054" y="7847842"/>
            <a:ext cx="3903162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MODELUL PK CU UN SINGUR COMPARTIMENT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58947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Modelele PK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2055" y="3036439"/>
            <a:ext cx="7326612" cy="418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0"/>
              </a:lnSpc>
            </a:pPr>
            <a:r>
              <a:rPr lang="en-US" sz="2546" spc="221">
                <a:solidFill>
                  <a:srgbClr val="00BF63"/>
                </a:solidFill>
                <a:latin typeface="Be Vietnam Bold"/>
              </a:rPr>
              <a:t>SIMPLITATE</a:t>
            </a:r>
          </a:p>
          <a:p>
            <a:pPr>
              <a:lnSpc>
                <a:spcPts val="3310"/>
              </a:lnSpc>
            </a:pPr>
            <a:endParaRPr lang="en-US" sz="2546" spc="221">
              <a:solidFill>
                <a:srgbClr val="00BF63"/>
              </a:solidFill>
              <a:latin typeface="Be Vietnam Bold"/>
            </a:endParaRPr>
          </a:p>
          <a:p>
            <a:pPr>
              <a:lnSpc>
                <a:spcPts val="3310"/>
              </a:lnSpc>
            </a:pPr>
            <a:r>
              <a:rPr lang="en-US" sz="2546" spc="221">
                <a:solidFill>
                  <a:srgbClr val="00BF63"/>
                </a:solidFill>
                <a:latin typeface="Be Vietnam Bold"/>
              </a:rPr>
              <a:t>TIMP DE CALCUL SCURT</a:t>
            </a:r>
          </a:p>
          <a:p>
            <a:pPr>
              <a:lnSpc>
                <a:spcPts val="3310"/>
              </a:lnSpc>
            </a:pPr>
            <a:endParaRPr lang="en-US" sz="2546" spc="221">
              <a:solidFill>
                <a:srgbClr val="00BF63"/>
              </a:solidFill>
              <a:latin typeface="Be Vietnam Bold"/>
            </a:endParaRPr>
          </a:p>
          <a:p>
            <a:pPr>
              <a:lnSpc>
                <a:spcPts val="3310"/>
              </a:lnSpc>
            </a:pPr>
            <a:r>
              <a:rPr lang="en-US" sz="2546" spc="221">
                <a:solidFill>
                  <a:srgbClr val="00BF63"/>
                </a:solidFill>
                <a:latin typeface="Be Vietnam Bold"/>
              </a:rPr>
              <a:t>ESTIMAREA PARAMETRILOR</a:t>
            </a:r>
          </a:p>
          <a:p>
            <a:pPr>
              <a:lnSpc>
                <a:spcPts val="3310"/>
              </a:lnSpc>
            </a:pPr>
            <a:endParaRPr lang="en-US" sz="2546" spc="221">
              <a:solidFill>
                <a:srgbClr val="00BF63"/>
              </a:solidFill>
              <a:latin typeface="Be Vietnam Bold"/>
            </a:endParaRPr>
          </a:p>
          <a:p>
            <a:pPr>
              <a:lnSpc>
                <a:spcPts val="3310"/>
              </a:lnSpc>
            </a:pPr>
            <a:r>
              <a:rPr lang="en-US" sz="2546" spc="221">
                <a:solidFill>
                  <a:srgbClr val="FF3131"/>
                </a:solidFill>
                <a:latin typeface="Be Vietnam Bold"/>
              </a:rPr>
              <a:t>LIPSA DETALIILOR FIZIOLOGICE</a:t>
            </a:r>
          </a:p>
          <a:p>
            <a:pPr>
              <a:lnSpc>
                <a:spcPts val="3310"/>
              </a:lnSpc>
            </a:pPr>
            <a:endParaRPr lang="en-US" sz="2546" spc="221">
              <a:solidFill>
                <a:srgbClr val="FF3131"/>
              </a:solidFill>
              <a:latin typeface="Be Vietnam Bold"/>
            </a:endParaRPr>
          </a:p>
          <a:p>
            <a:pPr marL="0" lvl="0" indent="0">
              <a:lnSpc>
                <a:spcPts val="3310"/>
              </a:lnSpc>
              <a:spcBef>
                <a:spcPct val="0"/>
              </a:spcBef>
            </a:pPr>
            <a:r>
              <a:rPr lang="en-US" sz="2546" spc="221">
                <a:solidFill>
                  <a:srgbClr val="FF3131"/>
                </a:solidFill>
                <a:latin typeface="Be Vietnam Bold"/>
              </a:rPr>
              <a:t>CAPTAREA LIMITATĂ A FARMACOCINETICII COMPLEXE</a:t>
            </a:r>
          </a:p>
        </p:txBody>
      </p:sp>
      <p:sp>
        <p:nvSpPr>
          <p:cNvPr id="11" name="Freeform 11"/>
          <p:cNvSpPr/>
          <p:nvPr/>
        </p:nvSpPr>
        <p:spPr>
          <a:xfrm>
            <a:off x="8928439" y="6438169"/>
            <a:ext cx="431121" cy="431121"/>
          </a:xfrm>
          <a:custGeom>
            <a:avLst/>
            <a:gdLst/>
            <a:ahLst/>
            <a:cxnLst/>
            <a:rect l="l" t="t" r="r" b="b"/>
            <a:pathLst>
              <a:path w="431121" h="431121">
                <a:moveTo>
                  <a:pt x="0" y="0"/>
                </a:moveTo>
                <a:lnTo>
                  <a:pt x="431122" y="0"/>
                </a:lnTo>
                <a:lnTo>
                  <a:pt x="431122" y="431121"/>
                </a:lnTo>
                <a:lnTo>
                  <a:pt x="0" y="431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28439" y="3855206"/>
            <a:ext cx="431121" cy="431121"/>
          </a:xfrm>
          <a:custGeom>
            <a:avLst/>
            <a:gdLst/>
            <a:ahLst/>
            <a:cxnLst/>
            <a:rect l="l" t="t" r="r" b="b"/>
            <a:pathLst>
              <a:path w="431121" h="431121">
                <a:moveTo>
                  <a:pt x="0" y="0"/>
                </a:moveTo>
                <a:lnTo>
                  <a:pt x="431122" y="0"/>
                </a:lnTo>
                <a:lnTo>
                  <a:pt x="431122" y="431121"/>
                </a:lnTo>
                <a:lnTo>
                  <a:pt x="0" y="431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28439" y="4712379"/>
            <a:ext cx="431121" cy="431121"/>
          </a:xfrm>
          <a:custGeom>
            <a:avLst/>
            <a:gdLst/>
            <a:ahLst/>
            <a:cxnLst/>
            <a:rect l="l" t="t" r="r" b="b"/>
            <a:pathLst>
              <a:path w="431121" h="431121">
                <a:moveTo>
                  <a:pt x="0" y="0"/>
                </a:moveTo>
                <a:lnTo>
                  <a:pt x="431122" y="0"/>
                </a:lnTo>
                <a:lnTo>
                  <a:pt x="431122" y="431121"/>
                </a:lnTo>
                <a:lnTo>
                  <a:pt x="0" y="431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010284">
            <a:off x="11649456" y="-3674656"/>
            <a:ext cx="10647530" cy="8595461"/>
          </a:xfrm>
          <a:custGeom>
            <a:avLst/>
            <a:gdLst/>
            <a:ahLst/>
            <a:cxnLst/>
            <a:rect l="l" t="t" r="r" b="b"/>
            <a:pathLst>
              <a:path w="10647530" h="8595461">
                <a:moveTo>
                  <a:pt x="0" y="0"/>
                </a:moveTo>
                <a:lnTo>
                  <a:pt x="10647530" y="0"/>
                </a:lnTo>
                <a:lnTo>
                  <a:pt x="10647530" y="8595460"/>
                </a:lnTo>
                <a:lnTo>
                  <a:pt x="0" y="859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11460" y="3065014"/>
            <a:ext cx="6592889" cy="3895382"/>
          </a:xfrm>
          <a:custGeom>
            <a:avLst/>
            <a:gdLst/>
            <a:ahLst/>
            <a:cxnLst/>
            <a:rect l="l" t="t" r="r" b="b"/>
            <a:pathLst>
              <a:path w="6592889" h="3895382">
                <a:moveTo>
                  <a:pt x="0" y="0"/>
                </a:moveTo>
                <a:lnTo>
                  <a:pt x="6592888" y="0"/>
                </a:lnTo>
                <a:lnTo>
                  <a:pt x="6592888" y="3895382"/>
                </a:lnTo>
                <a:lnTo>
                  <a:pt x="0" y="3895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56323" y="7424064"/>
            <a:ext cx="3903162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MODELUL PK CU DOUĂ COMPARTIMENTE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58947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Modelele PK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52770" y="3463586"/>
            <a:ext cx="7906530" cy="3359828"/>
            <a:chOff x="0" y="0"/>
            <a:chExt cx="10542040" cy="4479771"/>
          </a:xfrm>
        </p:grpSpPr>
        <p:sp>
          <p:nvSpPr>
            <p:cNvPr id="9" name="Freeform 9"/>
            <p:cNvSpPr/>
            <p:nvPr/>
          </p:nvSpPr>
          <p:spPr>
            <a:xfrm>
              <a:off x="8403" y="0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8"/>
                  </a:lnTo>
                  <a:lnTo>
                    <a:pt x="0" y="57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403" y="2771315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8"/>
                  </a:lnTo>
                  <a:lnTo>
                    <a:pt x="0" y="57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403" y="3904943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8"/>
                  </a:lnTo>
                  <a:lnTo>
                    <a:pt x="0" y="57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37912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8"/>
                  </a:lnTo>
                  <a:lnTo>
                    <a:pt x="0" y="57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773225" y="-28575"/>
              <a:ext cx="9768816" cy="445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0"/>
                </a:lnSpc>
              </a:pPr>
              <a:r>
                <a:rPr lang="en-US" sz="2546" spc="221">
                  <a:solidFill>
                    <a:srgbClr val="00BF63"/>
                  </a:solidFill>
                  <a:latin typeface="Be Vietnam Bold"/>
                </a:rPr>
                <a:t>REPREZENTARE ÎMBUNĂTĂȚITĂ A DISTRIBUȚIEI MEDICAMENTULU</a:t>
              </a:r>
            </a:p>
            <a:p>
              <a:pPr>
                <a:lnSpc>
                  <a:spcPts val="3310"/>
                </a:lnSpc>
              </a:pPr>
              <a:endParaRPr lang="en-US" sz="2546" spc="221">
                <a:solidFill>
                  <a:srgbClr val="00BF63"/>
                </a:solidFill>
                <a:latin typeface="Be Vietnam Bold"/>
              </a:endParaRPr>
            </a:p>
            <a:p>
              <a:pPr>
                <a:lnSpc>
                  <a:spcPts val="3310"/>
                </a:lnSpc>
              </a:pPr>
              <a:r>
                <a:rPr lang="en-US" sz="2546" spc="221">
                  <a:solidFill>
                    <a:srgbClr val="00BF63"/>
                  </a:solidFill>
                  <a:latin typeface="Be Vietnam Bold"/>
                </a:rPr>
                <a:t>CAPTAREA ELIMINĂRII ÎNTÂRZIATE</a:t>
              </a:r>
            </a:p>
            <a:p>
              <a:pPr>
                <a:lnSpc>
                  <a:spcPts val="3310"/>
                </a:lnSpc>
              </a:pPr>
              <a:endParaRPr lang="en-US" sz="2546" spc="221">
                <a:solidFill>
                  <a:srgbClr val="00BF63"/>
                </a:solidFill>
                <a:latin typeface="Be Vietnam Bold"/>
              </a:endParaRPr>
            </a:p>
            <a:p>
              <a:pPr>
                <a:lnSpc>
                  <a:spcPts val="3310"/>
                </a:lnSpc>
              </a:pPr>
              <a:r>
                <a:rPr lang="en-US" sz="2546" spc="221">
                  <a:solidFill>
                    <a:srgbClr val="FF3131"/>
                  </a:solidFill>
                  <a:latin typeface="Be Vietnam Bold"/>
                </a:rPr>
                <a:t>COMPLEXITATE MAI MARE</a:t>
              </a:r>
            </a:p>
            <a:p>
              <a:pPr>
                <a:lnSpc>
                  <a:spcPts val="3310"/>
                </a:lnSpc>
              </a:pPr>
              <a:endParaRPr lang="en-US" sz="2546" spc="221">
                <a:solidFill>
                  <a:srgbClr val="FF3131"/>
                </a:solidFill>
                <a:latin typeface="Be Vietnam Bold"/>
              </a:endParaRPr>
            </a:p>
            <a:p>
              <a:pPr marL="0" lvl="0" indent="0">
                <a:lnSpc>
                  <a:spcPts val="3310"/>
                </a:lnSpc>
                <a:spcBef>
                  <a:spcPct val="0"/>
                </a:spcBef>
              </a:pPr>
              <a:r>
                <a:rPr lang="en-US" sz="2546" spc="221">
                  <a:solidFill>
                    <a:srgbClr val="FF3131"/>
                  </a:solidFill>
                  <a:latin typeface="Be Vietnam Bold"/>
                </a:rPr>
                <a:t>TIMP DE CALCUL MAI RIDICAT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010284">
            <a:off x="11649456" y="-3674656"/>
            <a:ext cx="10647530" cy="8595461"/>
          </a:xfrm>
          <a:custGeom>
            <a:avLst/>
            <a:gdLst/>
            <a:ahLst/>
            <a:cxnLst/>
            <a:rect l="l" t="t" r="r" b="b"/>
            <a:pathLst>
              <a:path w="10647530" h="8595461">
                <a:moveTo>
                  <a:pt x="0" y="0"/>
                </a:moveTo>
                <a:lnTo>
                  <a:pt x="10647530" y="0"/>
                </a:lnTo>
                <a:lnTo>
                  <a:pt x="10647530" y="8595460"/>
                </a:lnTo>
                <a:lnTo>
                  <a:pt x="0" y="859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39073" y="3610255"/>
            <a:ext cx="6937661" cy="3066490"/>
          </a:xfrm>
          <a:custGeom>
            <a:avLst/>
            <a:gdLst/>
            <a:ahLst/>
            <a:cxnLst/>
            <a:rect l="l" t="t" r="r" b="b"/>
            <a:pathLst>
              <a:path w="6937661" h="3066490">
                <a:moveTo>
                  <a:pt x="0" y="0"/>
                </a:moveTo>
                <a:lnTo>
                  <a:pt x="6937662" y="0"/>
                </a:lnTo>
                <a:lnTo>
                  <a:pt x="6937662" y="3066490"/>
                </a:lnTo>
                <a:lnTo>
                  <a:pt x="0" y="3066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56323" y="7424064"/>
            <a:ext cx="3903162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>
                <a:solidFill>
                  <a:srgbClr val="F8F8F8"/>
                </a:solidFill>
                <a:latin typeface="Be Vietnam Bold"/>
              </a:rPr>
              <a:t>MODELUL PK CU TREI COMPARTIMENTE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58947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Modelele PK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52770" y="2619528"/>
            <a:ext cx="7906530" cy="5832696"/>
            <a:chOff x="0" y="0"/>
            <a:chExt cx="10542040" cy="7776928"/>
          </a:xfrm>
        </p:grpSpPr>
        <p:sp>
          <p:nvSpPr>
            <p:cNvPr id="9" name="Freeform 9"/>
            <p:cNvSpPr/>
            <p:nvPr/>
          </p:nvSpPr>
          <p:spPr>
            <a:xfrm>
              <a:off x="8403" y="0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8"/>
                  </a:lnTo>
                  <a:lnTo>
                    <a:pt x="0" y="57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403" y="5482597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8"/>
                  </a:lnTo>
                  <a:lnTo>
                    <a:pt x="0" y="57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4412943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8"/>
                  </a:lnTo>
                  <a:lnTo>
                    <a:pt x="0" y="57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37912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8"/>
                  </a:lnTo>
                  <a:lnTo>
                    <a:pt x="0" y="57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773225" y="-28575"/>
              <a:ext cx="9768816" cy="7805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0"/>
                </a:lnSpc>
              </a:pPr>
              <a:r>
                <a:rPr lang="en-US" sz="2546" spc="221">
                  <a:solidFill>
                    <a:srgbClr val="00BF63"/>
                  </a:solidFill>
                  <a:latin typeface="Be Vietnam Bold"/>
                </a:rPr>
                <a:t>REPREZENTAREA PRECISA A FARMACOCINETICII</a:t>
              </a:r>
            </a:p>
            <a:p>
              <a:pPr>
                <a:lnSpc>
                  <a:spcPts val="3310"/>
                </a:lnSpc>
              </a:pPr>
              <a:endParaRPr lang="en-US" sz="2546" spc="221">
                <a:solidFill>
                  <a:srgbClr val="00BF63"/>
                </a:solidFill>
                <a:latin typeface="Be Vietnam Bold"/>
              </a:endParaRPr>
            </a:p>
            <a:p>
              <a:pPr>
                <a:lnSpc>
                  <a:spcPts val="3310"/>
                </a:lnSpc>
              </a:pPr>
              <a:r>
                <a:rPr lang="en-US" sz="2546" spc="221">
                  <a:solidFill>
                    <a:srgbClr val="00BF63"/>
                  </a:solidFill>
                  <a:latin typeface="Be Vietnam Bold"/>
                </a:rPr>
                <a:t>EVALUAREA MAI DETALIATA A PARAMETRILOR </a:t>
              </a:r>
            </a:p>
            <a:p>
              <a:pPr>
                <a:lnSpc>
                  <a:spcPts val="3310"/>
                </a:lnSpc>
              </a:pPr>
              <a:endParaRPr lang="en-US" sz="2546" spc="221">
                <a:solidFill>
                  <a:srgbClr val="00BF63"/>
                </a:solidFill>
                <a:latin typeface="Be Vietnam Bold"/>
              </a:endParaRPr>
            </a:p>
            <a:p>
              <a:pPr>
                <a:lnSpc>
                  <a:spcPts val="3310"/>
                </a:lnSpc>
              </a:pPr>
              <a:r>
                <a:rPr lang="en-US" sz="2546" spc="221">
                  <a:solidFill>
                    <a:srgbClr val="00BF63"/>
                  </a:solidFill>
                  <a:latin typeface="Be Vietnam Bold"/>
                </a:rPr>
                <a:t>FLEXIBILITATE MAI MARE</a:t>
              </a:r>
            </a:p>
            <a:p>
              <a:pPr>
                <a:lnSpc>
                  <a:spcPts val="3310"/>
                </a:lnSpc>
              </a:pPr>
              <a:endParaRPr lang="en-US" sz="2546" spc="221">
                <a:solidFill>
                  <a:srgbClr val="00BF63"/>
                </a:solidFill>
                <a:latin typeface="Be Vietnam Bold"/>
              </a:endParaRPr>
            </a:p>
            <a:p>
              <a:pPr>
                <a:lnSpc>
                  <a:spcPts val="3310"/>
                </a:lnSpc>
              </a:pPr>
              <a:r>
                <a:rPr lang="en-US" sz="2546" spc="221">
                  <a:solidFill>
                    <a:srgbClr val="FF3131"/>
                  </a:solidFill>
                  <a:latin typeface="Be Vietnam Bold"/>
                </a:rPr>
                <a:t>CEA MAI MARE COMPLEXITATE</a:t>
              </a:r>
            </a:p>
            <a:p>
              <a:pPr>
                <a:lnSpc>
                  <a:spcPts val="3310"/>
                </a:lnSpc>
              </a:pPr>
              <a:endParaRPr lang="en-US" sz="2546" spc="221">
                <a:solidFill>
                  <a:srgbClr val="FF3131"/>
                </a:solidFill>
                <a:latin typeface="Be Vietnam Bold"/>
              </a:endParaRPr>
            </a:p>
            <a:p>
              <a:pPr>
                <a:lnSpc>
                  <a:spcPts val="3310"/>
                </a:lnSpc>
              </a:pPr>
              <a:r>
                <a:rPr lang="en-US" sz="2546" spc="221">
                  <a:solidFill>
                    <a:srgbClr val="FF3131"/>
                  </a:solidFill>
                  <a:latin typeface="Be Vietnam Bold"/>
                </a:rPr>
                <a:t>CEL MAI RIDICAT TIMP DE CALCUL</a:t>
              </a:r>
            </a:p>
            <a:p>
              <a:pPr>
                <a:lnSpc>
                  <a:spcPts val="3310"/>
                </a:lnSpc>
              </a:pPr>
              <a:endParaRPr lang="en-US" sz="2546" spc="221">
                <a:solidFill>
                  <a:srgbClr val="FF3131"/>
                </a:solidFill>
                <a:latin typeface="Be Vietnam Bold"/>
              </a:endParaRPr>
            </a:p>
            <a:p>
              <a:pPr marL="0" lvl="0" indent="0">
                <a:lnSpc>
                  <a:spcPts val="3310"/>
                </a:lnSpc>
                <a:spcBef>
                  <a:spcPct val="0"/>
                </a:spcBef>
              </a:pPr>
              <a:r>
                <a:rPr lang="en-US" sz="2546" spc="221">
                  <a:solidFill>
                    <a:srgbClr val="FF3131"/>
                  </a:solidFill>
                  <a:latin typeface="Be Vietnam Bold"/>
                </a:rPr>
                <a:t>NECESITAREA A UNOR DATE MAI DETALIATE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6651518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9"/>
                  </a:lnTo>
                  <a:lnTo>
                    <a:pt x="0" y="574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3342815"/>
              <a:ext cx="574828" cy="574828"/>
            </a:xfrm>
            <a:custGeom>
              <a:avLst/>
              <a:gdLst/>
              <a:ahLst/>
              <a:cxnLst/>
              <a:rect l="l" t="t" r="r" b="b"/>
              <a:pathLst>
                <a:path w="574828" h="574828">
                  <a:moveTo>
                    <a:pt x="0" y="0"/>
                  </a:moveTo>
                  <a:lnTo>
                    <a:pt x="574828" y="0"/>
                  </a:lnTo>
                  <a:lnTo>
                    <a:pt x="574828" y="574828"/>
                  </a:lnTo>
                  <a:lnTo>
                    <a:pt x="0" y="57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010284">
            <a:off x="11649456" y="-3674656"/>
            <a:ext cx="10647530" cy="8595461"/>
          </a:xfrm>
          <a:custGeom>
            <a:avLst/>
            <a:gdLst/>
            <a:ahLst/>
            <a:cxnLst/>
            <a:rect l="l" t="t" r="r" b="b"/>
            <a:pathLst>
              <a:path w="10647530" h="8595461">
                <a:moveTo>
                  <a:pt x="0" y="0"/>
                </a:moveTo>
                <a:lnTo>
                  <a:pt x="10647530" y="0"/>
                </a:lnTo>
                <a:lnTo>
                  <a:pt x="10647530" y="8595460"/>
                </a:lnTo>
                <a:lnTo>
                  <a:pt x="0" y="859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01940">
            <a:off x="-2969112" y="6058632"/>
            <a:ext cx="7077828" cy="4787185"/>
          </a:xfrm>
          <a:custGeom>
            <a:avLst/>
            <a:gdLst/>
            <a:ahLst/>
            <a:cxnLst/>
            <a:rect l="l" t="t" r="r" b="b"/>
            <a:pathLst>
              <a:path w="7077828" h="4787185">
                <a:moveTo>
                  <a:pt x="0" y="0"/>
                </a:moveTo>
                <a:lnTo>
                  <a:pt x="7077827" y="0"/>
                </a:lnTo>
                <a:lnTo>
                  <a:pt x="7077827" y="4787185"/>
                </a:lnTo>
                <a:lnTo>
                  <a:pt x="0" y="478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58947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Simulări</a:t>
            </a:r>
          </a:p>
        </p:txBody>
      </p:sp>
      <p:sp>
        <p:nvSpPr>
          <p:cNvPr id="6" name="Freeform 6"/>
          <p:cNvSpPr/>
          <p:nvPr/>
        </p:nvSpPr>
        <p:spPr>
          <a:xfrm>
            <a:off x="2368522" y="2604535"/>
            <a:ext cx="5990995" cy="5394134"/>
          </a:xfrm>
          <a:custGeom>
            <a:avLst/>
            <a:gdLst/>
            <a:ahLst/>
            <a:cxnLst/>
            <a:rect l="l" t="t" r="r" b="b"/>
            <a:pathLst>
              <a:path w="5990995" h="5394134">
                <a:moveTo>
                  <a:pt x="0" y="0"/>
                </a:moveTo>
                <a:lnTo>
                  <a:pt x="5990996" y="0"/>
                </a:lnTo>
                <a:lnTo>
                  <a:pt x="5990996" y="5394134"/>
                </a:lnTo>
                <a:lnTo>
                  <a:pt x="0" y="5394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1045" y="2604535"/>
            <a:ext cx="5986286" cy="5394134"/>
          </a:xfrm>
          <a:custGeom>
            <a:avLst/>
            <a:gdLst/>
            <a:ahLst/>
            <a:cxnLst/>
            <a:rect l="l" t="t" r="r" b="b"/>
            <a:pathLst>
              <a:path w="5986286" h="5394134">
                <a:moveTo>
                  <a:pt x="0" y="0"/>
                </a:moveTo>
                <a:lnTo>
                  <a:pt x="5986285" y="0"/>
                </a:lnTo>
                <a:lnTo>
                  <a:pt x="5986285" y="5394134"/>
                </a:lnTo>
                <a:lnTo>
                  <a:pt x="0" y="5394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12439" y="8446344"/>
            <a:ext cx="3903162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 spc="191" dirty="0">
                <a:solidFill>
                  <a:srgbClr val="F8F8F8"/>
                </a:solidFill>
                <a:latin typeface="Be Vietnam Bold"/>
              </a:rPr>
              <a:t>SIMULARE NIVELE DE CFU</a:t>
            </a:r>
          </a:p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 dirty="0">
                <a:solidFill>
                  <a:srgbClr val="F8F8F8"/>
                </a:solidFill>
                <a:latin typeface="Be Vietnam Bold"/>
              </a:rPr>
              <a:t>ALE PACIEN</a:t>
            </a:r>
            <a:r>
              <a:rPr lang="en-US" sz="2199" b="1" spc="191" dirty="0">
                <a:solidFill>
                  <a:srgbClr val="F8F8F8"/>
                </a:solidFill>
                <a:latin typeface="Be Vietnam Bold"/>
              </a:rPr>
              <a:t>Ț</a:t>
            </a:r>
            <a:r>
              <a:rPr lang="en-US" sz="2199" spc="191" dirty="0">
                <a:solidFill>
                  <a:srgbClr val="F8F8F8"/>
                </a:solidFill>
                <a:latin typeface="Be Vietnam Bold"/>
              </a:rPr>
              <a:t>ILOR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2606" y="8433175"/>
            <a:ext cx="3903162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 spc="191" dirty="0">
                <a:solidFill>
                  <a:srgbClr val="F8F8F8"/>
                </a:solidFill>
                <a:latin typeface="Be Vietnam Bold"/>
              </a:rPr>
              <a:t>SIMULARE EFECT FUNC</a:t>
            </a:r>
            <a:r>
              <a:rPr lang="en-US" sz="2199" b="1" spc="191" dirty="0">
                <a:solidFill>
                  <a:srgbClr val="F8F8F8"/>
                </a:solidFill>
                <a:latin typeface="Be Vietnam Bold"/>
              </a:rPr>
              <a:t>Ț</a:t>
            </a:r>
            <a:r>
              <a:rPr lang="en-US" sz="2199" spc="191" dirty="0">
                <a:solidFill>
                  <a:srgbClr val="F8F8F8"/>
                </a:solidFill>
                <a:latin typeface="Be Vietnam Bold"/>
              </a:rPr>
              <a:t>IEI RENALE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256</Words>
  <Application>Microsoft Office PowerPoint</Application>
  <PresentationFormat>Custom</PresentationFormat>
  <Paragraphs>84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Be Vietnam</vt:lpstr>
      <vt:lpstr>Calibri</vt:lpstr>
      <vt:lpstr>Be Vietnam Bold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Business Presentation in Dark Blue Pink Abstract Tech Style</dc:title>
  <cp:lastModifiedBy>Patrania Bogdan</cp:lastModifiedBy>
  <cp:revision>5</cp:revision>
  <dcterms:created xsi:type="dcterms:W3CDTF">2006-08-16T00:00:00Z</dcterms:created>
  <dcterms:modified xsi:type="dcterms:W3CDTF">2023-06-27T21:45:48Z</dcterms:modified>
  <dc:identifier>DAFm7lqMYd8</dc:identifier>
</cp:coreProperties>
</file>